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6" r:id="rId4"/>
    <p:sldId id="268" r:id="rId5"/>
    <p:sldId id="269" r:id="rId6"/>
    <p:sldId id="258" r:id="rId7"/>
    <p:sldId id="276" r:id="rId8"/>
    <p:sldId id="278" r:id="rId9"/>
    <p:sldId id="270" r:id="rId10"/>
    <p:sldId id="279" r:id="rId11"/>
    <p:sldId id="277" r:id="rId12"/>
    <p:sldId id="280" r:id="rId13"/>
    <p:sldId id="265" r:id="rId14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17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1A7B3-D15F-4B79-A7B3-FE6DCD41324B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0B392-E09A-478A-9110-D10122CAB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6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23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9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715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94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48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4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65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9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7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64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28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74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54E0-EA0B-455D-98DA-D22484E4746F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6004-DF43-4BBD-8C19-DEEA9C237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2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gqosimjonov@wiut.uz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3437613"/>
            <a:ext cx="7772400" cy="1470025"/>
          </a:xfrm>
        </p:spPr>
        <p:txBody>
          <a:bodyPr/>
          <a:lstStyle/>
          <a:p>
            <a:r>
              <a:rPr lang="en-GB" dirty="0" smtClean="0"/>
              <a:t>Introduction to Statistics:</a:t>
            </a:r>
            <a:br>
              <a:rPr lang="en-GB" dirty="0" smtClean="0"/>
            </a:br>
            <a:r>
              <a:rPr lang="en-GB" dirty="0" smtClean="0"/>
              <a:t>what? when? </a:t>
            </a:r>
            <a:r>
              <a:rPr lang="en-GB" dirty="0"/>
              <a:t>w</a:t>
            </a:r>
            <a:r>
              <a:rPr lang="en-GB" dirty="0" smtClean="0"/>
              <a:t>hy?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560" y="4941168"/>
            <a:ext cx="6400800" cy="1440160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4ECON006C: Fundamentals of Statistics</a:t>
            </a:r>
            <a:endParaRPr lang="en-GB" sz="2800" dirty="0" smtClean="0"/>
          </a:p>
          <a:p>
            <a:r>
              <a:rPr lang="en-GB" sz="2800" dirty="0" smtClean="0">
                <a:solidFill>
                  <a:schemeClr val="tx1"/>
                </a:solidFill>
              </a:rPr>
              <a:t>Olmos </a:t>
            </a:r>
            <a:r>
              <a:rPr lang="en-GB" sz="2800" dirty="0" err="1" smtClean="0">
                <a:solidFill>
                  <a:schemeClr val="tx1"/>
                </a:solidFill>
              </a:rPr>
              <a:t>Isakov</a:t>
            </a:r>
            <a:endParaRPr lang="en-GB" sz="2800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1"/>
                </a:solidFill>
              </a:rPr>
              <a:t>o.isakov@wiut.uz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7446"/>
            <a:ext cx="4896544" cy="309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-31423"/>
            <a:ext cx="4464496" cy="349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15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Observational study </a:t>
            </a:r>
            <a:r>
              <a:rPr lang="en-US" sz="3200" dirty="0" err="1" smtClean="0"/>
              <a:t>vs</a:t>
            </a:r>
            <a:r>
              <a:rPr lang="en-US" sz="3200" dirty="0" smtClean="0"/>
              <a:t> designed experiment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89040"/>
            <a:ext cx="5112568" cy="286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536" y="1290666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rgbClr val="0070C0"/>
                </a:solidFill>
              </a:rPr>
              <a:t>An </a:t>
            </a:r>
            <a:r>
              <a:rPr lang="en-US" sz="2400" b="1" dirty="0" smtClean="0">
                <a:solidFill>
                  <a:srgbClr val="0070C0"/>
                </a:solidFill>
              </a:rPr>
              <a:t>observational study </a:t>
            </a:r>
            <a:r>
              <a:rPr lang="en-US" sz="2400" dirty="0" smtClean="0"/>
              <a:t>is a data collection method where the experimental units sampled are observed in their natural setting.</a:t>
            </a:r>
          </a:p>
          <a:p>
            <a:pPr algn="just"/>
            <a:r>
              <a:rPr lang="en-US" sz="2400" b="1" dirty="0">
                <a:solidFill>
                  <a:srgbClr val="0070C0"/>
                </a:solidFill>
              </a:rPr>
              <a:t>A </a:t>
            </a:r>
            <a:r>
              <a:rPr lang="en-US" sz="2400" b="1" dirty="0" smtClean="0">
                <a:solidFill>
                  <a:srgbClr val="0070C0"/>
                </a:solidFill>
              </a:rPr>
              <a:t>designed experiment </a:t>
            </a:r>
            <a:r>
              <a:rPr lang="en-US" sz="2400" dirty="0" smtClean="0"/>
              <a:t>is a data collection method where the researcher exerts full control over the characteristics of the experimental units sampled.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73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01_1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6269"/>
            <a:ext cx="8170018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18386"/>
            <a:ext cx="3672408" cy="207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7" y="3294094"/>
            <a:ext cx="8162630" cy="141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D01_12d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41168"/>
            <a:ext cx="8229600" cy="125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Non-random samples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Selection bias </a:t>
            </a:r>
            <a:r>
              <a:rPr lang="en-US" sz="2400" dirty="0" smtClean="0"/>
              <a:t>results when</a:t>
            </a:r>
          </a:p>
          <a:p>
            <a:pPr marL="0" indent="0">
              <a:buNone/>
            </a:pPr>
            <a:r>
              <a:rPr lang="en-US" sz="2400" dirty="0"/>
              <a:t>a</a:t>
            </a:r>
            <a:r>
              <a:rPr lang="en-US" sz="2400" dirty="0" smtClean="0"/>
              <a:t> subset of the experimental units in </a:t>
            </a:r>
          </a:p>
          <a:p>
            <a:pPr marL="0" indent="0">
              <a:buNone/>
            </a:pPr>
            <a:r>
              <a:rPr lang="en-US" sz="2400" dirty="0" smtClean="0"/>
              <a:t>the population is excluded so that </a:t>
            </a:r>
          </a:p>
          <a:p>
            <a:pPr marL="0" indent="0">
              <a:buNone/>
            </a:pPr>
            <a:r>
              <a:rPr lang="en-US" sz="2400" dirty="0" smtClean="0"/>
              <a:t>these units have no chance of being </a:t>
            </a:r>
          </a:p>
          <a:p>
            <a:pPr marL="0" indent="0">
              <a:buNone/>
            </a:pPr>
            <a:r>
              <a:rPr lang="en-US" sz="2400" dirty="0" smtClean="0"/>
              <a:t>selected in the sample.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Nonresponse bias </a:t>
            </a:r>
            <a:r>
              <a:rPr lang="en-US" sz="2400" dirty="0" smtClean="0"/>
              <a:t>results when the </a:t>
            </a:r>
          </a:p>
          <a:p>
            <a:pPr marL="0" indent="0">
              <a:buNone/>
            </a:pPr>
            <a:r>
              <a:rPr lang="en-US" sz="2400" dirty="0" smtClean="0"/>
              <a:t>researches conducting a survey or </a:t>
            </a:r>
          </a:p>
          <a:p>
            <a:pPr marL="0" indent="0">
              <a:buNone/>
            </a:pPr>
            <a:r>
              <a:rPr lang="en-US" sz="2400" dirty="0" smtClean="0"/>
              <a:t>study are unable to obtain data on </a:t>
            </a:r>
          </a:p>
          <a:p>
            <a:pPr marL="0" indent="0">
              <a:buNone/>
            </a:pPr>
            <a:r>
              <a:rPr lang="en-US" sz="2400" dirty="0" smtClean="0"/>
              <a:t>all experimental units selected for </a:t>
            </a:r>
          </a:p>
          <a:p>
            <a:pPr marL="0" indent="0">
              <a:buNone/>
            </a:pPr>
            <a:r>
              <a:rPr lang="en-US" sz="2400" dirty="0" smtClean="0"/>
              <a:t>the sample.</a:t>
            </a:r>
            <a:endParaRPr lang="en-US" sz="24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556792"/>
            <a:ext cx="3563887" cy="188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58" y="3446240"/>
            <a:ext cx="3550913" cy="268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7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Chapter 1. </a:t>
            </a:r>
            <a:r>
              <a:rPr lang="en-GB" sz="2800" dirty="0" err="1" smtClean="0"/>
              <a:t>McClave</a:t>
            </a:r>
            <a:r>
              <a:rPr lang="en-GB" sz="2800" dirty="0"/>
              <a:t> </a:t>
            </a:r>
            <a:r>
              <a:rPr lang="en-GB" sz="2800" dirty="0" smtClean="0"/>
              <a:t>&amp; </a:t>
            </a:r>
            <a:r>
              <a:rPr lang="en-GB" sz="2800" dirty="0" err="1" smtClean="0"/>
              <a:t>Sincich</a:t>
            </a:r>
            <a:r>
              <a:rPr lang="en-GB" sz="2800" dirty="0" smtClean="0"/>
              <a:t>. Statistics.</a:t>
            </a:r>
          </a:p>
          <a:p>
            <a:r>
              <a:rPr lang="en-GB" sz="2800" dirty="0" smtClean="0"/>
              <a:t>Chapter 1. Holmes et. al. Introductory Business Statistics.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42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Module team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922620"/>
            <a:ext cx="8363272" cy="954107"/>
            <a:chOff x="457200" y="1264247"/>
            <a:chExt cx="8363272" cy="1746716"/>
          </a:xfrm>
        </p:grpSpPr>
        <p:sp>
          <p:nvSpPr>
            <p:cNvPr id="4" name="Rounded Rectangle 3"/>
            <p:cNvSpPr/>
            <p:nvPr/>
          </p:nvSpPr>
          <p:spPr>
            <a:xfrm>
              <a:off x="457200" y="1268760"/>
              <a:ext cx="8363272" cy="15841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9552" y="1264247"/>
              <a:ext cx="4550348" cy="17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/>
                <a:t>Olmos </a:t>
              </a:r>
              <a:r>
                <a:rPr lang="en-GB" sz="2800" dirty="0" err="1" smtClean="0"/>
                <a:t>Isakov</a:t>
              </a:r>
              <a:r>
                <a:rPr lang="en-GB" sz="2800" dirty="0" smtClean="0"/>
                <a:t> – module leader</a:t>
              </a:r>
            </a:p>
            <a:p>
              <a:r>
                <a:rPr lang="en-GB" sz="2800" dirty="0" smtClean="0">
                  <a:hlinkClick r:id="rId2"/>
                </a:rPr>
                <a:t>o.isakov@wiut.uz</a:t>
              </a:r>
              <a:r>
                <a:rPr lang="en-GB" sz="2800" dirty="0" smtClean="0"/>
                <a:t> </a:t>
              </a:r>
              <a:endParaRPr lang="en-GB" sz="28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" y="1799646"/>
            <a:ext cx="8363272" cy="989939"/>
            <a:chOff x="457200" y="1268760"/>
            <a:chExt cx="8363272" cy="1584176"/>
          </a:xfrm>
        </p:grpSpPr>
        <p:sp>
          <p:nvSpPr>
            <p:cNvPr id="10" name="Rounded Rectangle 9"/>
            <p:cNvSpPr/>
            <p:nvPr/>
          </p:nvSpPr>
          <p:spPr>
            <a:xfrm>
              <a:off x="457200" y="1268760"/>
              <a:ext cx="8363272" cy="15841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0387" y="1321315"/>
              <a:ext cx="3267754" cy="1526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/>
                <a:t>Salim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Turdaliev</a:t>
              </a:r>
              <a:endParaRPr lang="en-GB" sz="2800" dirty="0" smtClean="0"/>
            </a:p>
            <a:p>
              <a:r>
                <a:rPr lang="en-GB" sz="2800" dirty="0" smtClean="0">
                  <a:hlinkClick r:id="rId2"/>
                </a:rPr>
                <a:t>sturdaliev2@wiut.uz</a:t>
              </a:r>
              <a:r>
                <a:rPr lang="en-GB" sz="2800" dirty="0" smtClean="0"/>
                <a:t> </a:t>
              </a:r>
              <a:endParaRPr lang="en-GB" sz="28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096" y="2789585"/>
            <a:ext cx="8363272" cy="1008112"/>
            <a:chOff x="457200" y="1268760"/>
            <a:chExt cx="8363272" cy="1584176"/>
          </a:xfrm>
        </p:grpSpPr>
        <p:sp>
          <p:nvSpPr>
            <p:cNvPr id="13" name="Rounded Rectangle 12"/>
            <p:cNvSpPr/>
            <p:nvPr/>
          </p:nvSpPr>
          <p:spPr>
            <a:xfrm>
              <a:off x="457200" y="1268760"/>
              <a:ext cx="8363272" cy="15841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6903" y="1268760"/>
              <a:ext cx="2551917" cy="1499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/>
                <a:t>Farrukh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Ataev</a:t>
              </a:r>
              <a:endParaRPr lang="en-GB" sz="2800" dirty="0" smtClean="0"/>
            </a:p>
            <a:p>
              <a:r>
                <a:rPr lang="en-GB" sz="2800" dirty="0" smtClean="0">
                  <a:hlinkClick r:id="rId2"/>
                </a:rPr>
                <a:t>fataev@wiut.uz</a:t>
              </a:r>
              <a:r>
                <a:rPr lang="en-GB" sz="2800" dirty="0" smtClean="0"/>
                <a:t> </a:t>
              </a:r>
              <a:endParaRPr lang="en-GB" sz="2800" dirty="0"/>
            </a:p>
          </p:txBody>
        </p:sp>
      </p:grpSp>
      <p:pic>
        <p:nvPicPr>
          <p:cNvPr id="2050" name="Picture 2" descr="C:\Users\o.isakov\Desktop\Other\Olm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89" y="963495"/>
            <a:ext cx="980629" cy="8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89" y="1757358"/>
            <a:ext cx="980629" cy="98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62" y="2789585"/>
            <a:ext cx="831598" cy="96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72096" y="5539039"/>
            <a:ext cx="8363272" cy="983878"/>
            <a:chOff x="457200" y="1268760"/>
            <a:chExt cx="8363272" cy="1843113"/>
          </a:xfrm>
        </p:grpSpPr>
        <p:sp>
          <p:nvSpPr>
            <p:cNvPr id="19" name="Rounded Rectangle 18"/>
            <p:cNvSpPr/>
            <p:nvPr/>
          </p:nvSpPr>
          <p:spPr>
            <a:xfrm>
              <a:off x="457200" y="1268760"/>
              <a:ext cx="8363272" cy="15841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9552" y="1324530"/>
              <a:ext cx="3873536" cy="1787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err="1" smtClean="0"/>
                <a:t>Gayrat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Suyunov</a:t>
              </a:r>
              <a:endParaRPr lang="en-GB" sz="2800" dirty="0" smtClean="0"/>
            </a:p>
            <a:p>
              <a:r>
                <a:rPr lang="en-GB" sz="2800" dirty="0" smtClean="0">
                  <a:hlinkClick r:id="rId2"/>
                </a:rPr>
                <a:t>gsuyunov2@wiut.uz</a:t>
              </a:r>
              <a:r>
                <a:rPr lang="en-GB" sz="2800" dirty="0" smtClean="0"/>
                <a:t> </a:t>
              </a:r>
              <a:endParaRPr lang="en-GB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0026" y="3756536"/>
            <a:ext cx="8363272" cy="893520"/>
            <a:chOff x="457200" y="1268760"/>
            <a:chExt cx="8363272" cy="1584176"/>
          </a:xfrm>
        </p:grpSpPr>
        <p:sp>
          <p:nvSpPr>
            <p:cNvPr id="22" name="Rounded Rectangle 21"/>
            <p:cNvSpPr/>
            <p:nvPr/>
          </p:nvSpPr>
          <p:spPr>
            <a:xfrm>
              <a:off x="457200" y="1268760"/>
              <a:ext cx="8363272" cy="15841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9552" y="1271193"/>
              <a:ext cx="3067506" cy="1499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/>
                <a:t>Yermone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Sargsyan</a:t>
              </a:r>
              <a:endParaRPr lang="en-GB" sz="2800" dirty="0" smtClean="0"/>
            </a:p>
            <a:p>
              <a:r>
                <a:rPr lang="en-GB" sz="2800" dirty="0" smtClean="0">
                  <a:hlinkClick r:id="rId2"/>
                </a:rPr>
                <a:t>ysargsyan@wiut.uz</a:t>
              </a:r>
              <a:r>
                <a:rPr lang="en-GB" sz="2800" dirty="0" smtClean="0"/>
                <a:t> </a:t>
              </a:r>
              <a:endParaRPr lang="en-GB" sz="2800" dirty="0"/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99" y="5545221"/>
            <a:ext cx="822292" cy="81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69516" y="4698375"/>
            <a:ext cx="8363272" cy="954107"/>
            <a:chOff x="457200" y="1266527"/>
            <a:chExt cx="8363272" cy="1787343"/>
          </a:xfrm>
        </p:grpSpPr>
        <p:sp>
          <p:nvSpPr>
            <p:cNvPr id="27" name="Rounded Rectangle 26"/>
            <p:cNvSpPr/>
            <p:nvPr/>
          </p:nvSpPr>
          <p:spPr>
            <a:xfrm>
              <a:off x="457200" y="1268760"/>
              <a:ext cx="8363272" cy="158417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552" y="1266527"/>
              <a:ext cx="2998834" cy="178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err="1" smtClean="0"/>
                <a:t>Zohid</a:t>
              </a:r>
              <a:r>
                <a:rPr lang="en-GB" sz="2800" dirty="0" smtClean="0"/>
                <a:t> </a:t>
              </a:r>
              <a:r>
                <a:rPr lang="en-GB" sz="2800" dirty="0" err="1" smtClean="0"/>
                <a:t>Askarov</a:t>
              </a:r>
              <a:endParaRPr lang="en-GB" sz="2800" dirty="0" smtClean="0"/>
            </a:p>
            <a:p>
              <a:r>
                <a:rPr lang="en-GB" sz="2800" dirty="0" smtClean="0">
                  <a:hlinkClick r:id="rId2"/>
                </a:rPr>
                <a:t>z.askarov@wiut.uz</a:t>
              </a:r>
              <a:r>
                <a:rPr lang="en-GB" sz="2800" dirty="0" smtClean="0"/>
                <a:t> 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5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GB" sz="4000" dirty="0" smtClean="0"/>
              <a:t>Module content and assessment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GB" u="sng" dirty="0" smtClean="0"/>
              <a:t>Key topics</a:t>
            </a:r>
          </a:p>
          <a:p>
            <a:r>
              <a:rPr lang="en-GB" dirty="0" smtClean="0"/>
              <a:t>Probability theory</a:t>
            </a:r>
          </a:p>
          <a:p>
            <a:r>
              <a:rPr lang="en-GB" dirty="0" smtClean="0"/>
              <a:t>Descriptive statistics</a:t>
            </a:r>
          </a:p>
          <a:p>
            <a:r>
              <a:rPr lang="en-GB" dirty="0" smtClean="0"/>
              <a:t>Hypothesis testing</a:t>
            </a:r>
          </a:p>
          <a:p>
            <a:r>
              <a:rPr lang="en-GB" dirty="0" smtClean="0"/>
              <a:t>Analysis of variance</a:t>
            </a:r>
          </a:p>
          <a:p>
            <a:r>
              <a:rPr lang="en-GB" dirty="0" smtClean="0"/>
              <a:t>Categorical data analysis</a:t>
            </a:r>
          </a:p>
          <a:p>
            <a:r>
              <a:rPr lang="en-GB" dirty="0" smtClean="0"/>
              <a:t>Correlation analysis</a:t>
            </a:r>
          </a:p>
          <a:p>
            <a:r>
              <a:rPr lang="en-GB" dirty="0" smtClean="0"/>
              <a:t>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3117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GB" sz="4000" dirty="0" smtClean="0"/>
              <a:t>Module content and assessment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GB" u="sng" dirty="0" smtClean="0"/>
              <a:t>Assessment</a:t>
            </a:r>
          </a:p>
          <a:p>
            <a:r>
              <a:rPr lang="en-GB" sz="2800" dirty="0" smtClean="0"/>
              <a:t>Portfolio assignments (1 per semester) 	20%</a:t>
            </a:r>
          </a:p>
          <a:p>
            <a:r>
              <a:rPr lang="en-GB" sz="2800" dirty="0" smtClean="0"/>
              <a:t>Mid-term test 					40%</a:t>
            </a:r>
          </a:p>
          <a:p>
            <a:r>
              <a:rPr lang="en-GB" sz="2800" dirty="0" smtClean="0"/>
              <a:t>Final exam 					40%</a:t>
            </a:r>
          </a:p>
        </p:txBody>
      </p:sp>
    </p:spTree>
    <p:extLst>
      <p:ext uri="{BB962C8B-B14F-4D97-AF65-F5344CB8AC3E}">
        <p14:creationId xmlns:p14="http://schemas.microsoft.com/office/powerpoint/2010/main" val="8837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Main textbook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81548"/>
            <a:ext cx="4104455" cy="539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5" y="881547"/>
            <a:ext cx="4258124" cy="542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5648033" y="908720"/>
            <a:ext cx="2668383" cy="0"/>
          </a:xfrm>
          <a:prstGeom prst="line">
            <a:avLst/>
          </a:prstGeom>
          <a:ln w="444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:\BACKUP_28OCT2013\Teaching\Teaching 2014-2015\BDA\Week 1 Introduction\sample-excel-sh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67560"/>
            <a:ext cx="3744416" cy="32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N:\BACKUP_28OCT2013\Teaching\Teaching 2014-2015\BDA\Week 1 Introduction\dat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96" y="2326231"/>
            <a:ext cx="4462466" cy="29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:\BACKUP_28OCT2013\Teaching\Teaching 2014-2015\BDA\Week 1 Introduction\sheet3.dat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9" y="2543832"/>
            <a:ext cx="7469792" cy="35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N:\BACKUP_28OCT2013\Teaching\Teaching 2014-2015\BDA\Week 1 Introduction\data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87" y="2399184"/>
            <a:ext cx="5841058" cy="32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:\BACKUP_28OCT2013\Teaching\Teaching 2014-2015\BDA\Week 1 Introduction\Screen Shot 2013-12-10 at 12.00.50 P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3" y="2326231"/>
            <a:ext cx="4053033" cy="322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N:\BACKUP_28OCT2013\Teaching\Teaching 2014-2015\BDA\Week 1 Introduction\data-numbers-carlos-castilla-shutterstock_11496934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12" y="2518719"/>
            <a:ext cx="3894424" cy="26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N:\BACKUP_28OCT2013\Teaching\Teaching 2014-2015\BDA\Week 1 Introduction\sheet3.dat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7" y="2506390"/>
            <a:ext cx="7927640" cy="376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:\BACKUP_28OCT2013\Teaching\Teaching 2014-2015\BDA\Week 1 Introduction\tumblr_mfve84no8a1qey76no1_500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" y="2402592"/>
            <a:ext cx="8626334" cy="40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3568" y="116632"/>
            <a:ext cx="77119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Fundamentals of Statistics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5616" y="1136938"/>
            <a:ext cx="12961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9792" y="817548"/>
            <a:ext cx="1576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collecting</a:t>
            </a: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2699792" y="1249596"/>
            <a:ext cx="1736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presenting</a:t>
            </a:r>
            <a:endParaRPr lang="en-GB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2699792" y="1681644"/>
            <a:ext cx="1537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analysing</a:t>
            </a:r>
            <a:endParaRPr lang="en-GB" sz="2800" dirty="0"/>
          </a:p>
        </p:txBody>
      </p:sp>
      <p:sp>
        <p:nvSpPr>
          <p:cNvPr id="14" name="Right Brace 13"/>
          <p:cNvSpPr/>
          <p:nvPr/>
        </p:nvSpPr>
        <p:spPr>
          <a:xfrm>
            <a:off x="4427985" y="908719"/>
            <a:ext cx="327728" cy="1237355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4795871" y="1052736"/>
            <a:ext cx="3232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Making inferences, conclusions</a:t>
            </a:r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0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74" y="3479369"/>
            <a:ext cx="677995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01264"/>
              </p:ext>
            </p:extLst>
          </p:nvPr>
        </p:nvGraphicFramePr>
        <p:xfrm>
          <a:off x="570097" y="639649"/>
          <a:ext cx="8208912" cy="2839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12468"/>
                <a:gridCol w="39964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Descriptive  Statistics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Inferential Statistics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Concerned with the describing the target population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Makes inferences from the sample  and generalizes  about population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Organizes,</a:t>
                      </a:r>
                      <a:r>
                        <a:rPr lang="en-US" baseline="0" dirty="0" smtClean="0"/>
                        <a:t> analyzes and presents the data in a meaningful manner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Tries to make conclusions about the population that is beyond the available data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 – Measures of central  tendency (mean/median/mode), spread</a:t>
                      </a:r>
                      <a:r>
                        <a:rPr lang="en-US" baseline="0" dirty="0" smtClean="0"/>
                        <a:t> of data (range, standard deviation,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>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Tools – hypothesis  tests, analysis of variance, regression, </a:t>
                      </a:r>
                      <a:r>
                        <a:rPr lang="en-US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8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188" y="18864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70C0"/>
                </a:solidFill>
              </a:rPr>
              <a:t>A quantitative </a:t>
            </a:r>
            <a:r>
              <a:rPr lang="en-US" sz="2000" b="1" dirty="0" smtClean="0">
                <a:solidFill>
                  <a:srgbClr val="0070C0"/>
                </a:solidFill>
              </a:rPr>
              <a:t>(numerical) data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takes numerical values for which arithmetic operations such as adding and averaging make sense.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70C0"/>
                </a:solidFill>
              </a:rPr>
              <a:t>A categorical </a:t>
            </a:r>
            <a:r>
              <a:rPr lang="en-US" sz="2000" b="1" dirty="0" smtClean="0">
                <a:solidFill>
                  <a:srgbClr val="0070C0"/>
                </a:solidFill>
              </a:rPr>
              <a:t>(qualitative) data </a:t>
            </a:r>
            <a:r>
              <a:rPr lang="en-US" sz="2000" dirty="0" smtClean="0"/>
              <a:t>places a case into one of several groups or categories.</a:t>
            </a: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5832648" cy="390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2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42" y="332656"/>
            <a:ext cx="8229600" cy="490066"/>
          </a:xfrm>
        </p:spPr>
        <p:txBody>
          <a:bodyPr>
            <a:noAutofit/>
          </a:bodyPr>
          <a:lstStyle/>
          <a:p>
            <a:r>
              <a:rPr lang="en-US" sz="3200" dirty="0" smtClean="0"/>
              <a:t>Key definitions</a:t>
            </a:r>
            <a:endParaRPr lang="en-US" sz="3200" dirty="0"/>
          </a:p>
        </p:txBody>
      </p:sp>
      <p:pic>
        <p:nvPicPr>
          <p:cNvPr id="4" name="Picture 4" descr="D01_05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5" y="968846"/>
            <a:ext cx="8702675" cy="12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01_05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3" y="2230438"/>
            <a:ext cx="8683625" cy="91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140968"/>
            <a:ext cx="5277330" cy="250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4" y="5672615"/>
            <a:ext cx="8684315" cy="102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76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POINTVERSION" val="14.0"/>
  <p:tag name="TPVERSION" val="2008"/>
  <p:tag name="PPVERSION" val="14.0"/>
  <p:tag name="DELIMITERS" val="3.1"/>
  <p:tag name="SHOWBARVISIBLE" val="True"/>
  <p:tag name="USESECONDARYMONITOR" val="True"/>
  <p:tag name="SAVECSVWITHSESSION" val="True"/>
  <p:tag name="CSVFORMAT" val="0"/>
  <p:tag name="BULLETTYPE" val="3"/>
  <p:tag name="ANSWERNOWSTYLE" val="-1"/>
  <p:tag name="ANSWERNOWTEXT" val="Answer Now"/>
  <p:tag name="COUNTDOWNSTYLE" val="-1"/>
  <p:tag name="RESPCOUNTERSTYLE" val="-1"/>
  <p:tag name="RESPCOUNTERFORMAT" val="0"/>
  <p:tag name="RESPTABLESTYLE" val="-1"/>
  <p:tag name="COUNTDOWNSECONDS" val="10"/>
  <p:tag name="INPUTSOURCE" val="1"/>
  <p:tag name="NUMRESPONSES" val="1"/>
  <p:tag name="ALLOWDUPLICATES" val="False"/>
  <p:tag name="BACKUPSESSIONS" val="True"/>
  <p:tag name="BACKUPMAINTENANCE" val="7"/>
  <p:tag name="CHARTVALUEFORMAT" val="0%"/>
  <p:tag name="AUTOADVANCE" val="False"/>
  <p:tag name="REVIEWONLY" val="False"/>
  <p:tag name="ROTATIONINTERVAL" val="2"/>
  <p:tag name="AUTOUPDATEALIASES" val="True"/>
  <p:tag name="STDCHART" val="1"/>
  <p:tag name="RACEENDPOINTS" val="100"/>
  <p:tag name="RACERSMAXDISPLAYED" val="5"/>
  <p:tag name="RACEANIMATIONSPEED" val="3"/>
  <p:tag name="SKIPREMAININGRACESLIDES" val="True"/>
  <p:tag name="PARTICIPANTSINLEADERBOARD" val="5"/>
  <p:tag name="TEAMSINLEADERBOARD" val="5"/>
  <p:tag name="MAXRESPONDERS" val="5"/>
  <p:tag name="BUBBLENAMEVISIBLE" val="True"/>
  <p:tag name="BUBBLESIZEVISIBLE" val="True"/>
  <p:tag name="BUBBLEVALUEFORMAT" val="0.0"/>
  <p:tag name="BUBBLEGROUPING" val="3"/>
  <p:tag name="DEFAULTNUMTEAMS" val="5"/>
  <p:tag name="CUSTOMGRIDBACKCOLOR" val="-2830136"/>
  <p:tag name="CUSTOMCELLFORECOLOR" val="-16777216"/>
  <p:tag name="CUSTOMCELLBACKCOLOR1" val="-657956"/>
  <p:tag name="CUSTOMCELLBACKCOLOR2" val="-13395457"/>
  <p:tag name="CUSTOMCELLBACKCOLOR3" val="-268652"/>
  <p:tag name="CUSTOMCELLBACKCOLOR4" val="-8355712"/>
  <p:tag name="USESCHEMECOLORS" val="True"/>
  <p:tag name="DISPLAYNAME" val="True"/>
  <p:tag name="DISPLAYDEVICENUMBER" val="True"/>
  <p:tag name="DISPLAYDEVICEID" val="True"/>
  <p:tag name="GRIDOPACITY" val="90"/>
  <p:tag name="GRIDROTATIONINTERVAL" val="2"/>
  <p:tag name="AUTOSIZEGRID" val="True"/>
  <p:tag name="GRIDSIZE" val="{Width=800, Height=600}"/>
  <p:tag name="GRIDPOSITION" val="1"/>
  <p:tag name="GRIDFONTSIZE" val="12"/>
  <p:tag name="POLLINGCYCLE" val="2"/>
  <p:tag name="CHARTCOLORS" val="0"/>
  <p:tag name="CHARTLABELS" val="1"/>
  <p:tag name="RESETCHARTS" val="True"/>
  <p:tag name="INCLUDENONRESPONDERS" val="False"/>
  <p:tag name="MULTIRESPDIVISOR" val="1"/>
  <p:tag name="INCLUDEPPT" val="True"/>
  <p:tag name="ALLOWUSERFEEDBACK" val="True"/>
  <p:tag name="CORRECTPOINTVALUE" val="1"/>
  <p:tag name="INCORRECTPOINTVALUE" val="0"/>
  <p:tag name="REALTIMEBACKUP" val="False"/>
  <p:tag name="REALTIMEBACKUPPATH" val="(None)"/>
  <p:tag name="ZEROBASED" val="False"/>
  <p:tag name="AUTOADJUSTPARTRANGE" val="True"/>
  <p:tag name="CHARTSCALE" val="True"/>
  <p:tag name="ADVANCEDSETTINGSVIEW" val="False"/>
  <p:tag name="FIBDISPLAYRESULTS" val="True"/>
  <p:tag name="FIBNUMRESULTS" val="5"/>
  <p:tag name="FIBINCLUDEOTHER" val="True"/>
  <p:tag name="FIBDISPLAYKEYWORDS" val="True"/>
  <p:tag name="PRRESPONSE1" val="10"/>
  <p:tag name="PRRESPONSE2" val="9"/>
  <p:tag name="PRRESPONSE3" val="8"/>
  <p:tag name="PRRESPONSE4" val="7"/>
  <p:tag name="PRRESPONSE5" val="6"/>
  <p:tag name="PRRESPONSE6" val="5"/>
  <p:tag name="PRRESPONSE7" val="4"/>
  <p:tag name="PRRESPONSE8" val="3"/>
  <p:tag name="PRRESPONSE9" val="2"/>
  <p:tag name="PRRESPONSE10" val="1"/>
  <p:tag name="SHOWFLASHWARNING" val="True"/>
  <p:tag name="ALWAYSOPENPOLL" val="False"/>
  <p:tag name="TASKPANEKEY" val="e48c0ae6-bf24-44ad-856f-ece373108fb1"/>
  <p:tag name="TPFULLVERSION" val="4.3.2.1178"/>
  <p:tag name="LUIDIAENABLED" val="False"/>
  <p:tag name="EXPANDSHOWBAR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327</Words>
  <Application>Microsoft Office PowerPoint</Application>
  <PresentationFormat>On-screen Show (4:3)</PresentationFormat>
  <Paragraphs>67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Introduction to Statistics: what? when? why? </vt:lpstr>
      <vt:lpstr>Module team</vt:lpstr>
      <vt:lpstr>Module content and assessment</vt:lpstr>
      <vt:lpstr>Module content and assessment</vt:lpstr>
      <vt:lpstr>Main textbook</vt:lpstr>
      <vt:lpstr>PowerPoint Presentation</vt:lpstr>
      <vt:lpstr>PowerPoint Presentation</vt:lpstr>
      <vt:lpstr>Types of data</vt:lpstr>
      <vt:lpstr>Key definitions</vt:lpstr>
      <vt:lpstr>Observational study vs designed experiment</vt:lpstr>
      <vt:lpstr>PowerPoint Presentation</vt:lpstr>
      <vt:lpstr>Non-random samples</vt:lpstr>
      <vt:lpstr>References</vt:lpstr>
    </vt:vector>
  </TitlesOfParts>
  <Company>Roehampton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temp</dc:creator>
  <cp:lastModifiedBy>Olmas Isakov</cp:lastModifiedBy>
  <cp:revision>94</cp:revision>
  <dcterms:created xsi:type="dcterms:W3CDTF">2014-09-19T17:38:25Z</dcterms:created>
  <dcterms:modified xsi:type="dcterms:W3CDTF">2019-09-16T04:57:01Z</dcterms:modified>
</cp:coreProperties>
</file>